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4" r:id="rId16"/>
    <p:sldId id="303" r:id="rId17"/>
    <p:sldId id="306" r:id="rId18"/>
    <p:sldId id="307" r:id="rId19"/>
    <p:sldId id="292" r:id="rId20"/>
    <p:sldId id="293" r:id="rId21"/>
  </p:sldIdLst>
  <p:sldSz cx="6858000" cy="5143500"/>
  <p:notesSz cx="6858000" cy="9144000"/>
  <p:embeddedFontLst>
    <p:embeddedFont>
      <p:font typeface="Arial Narrow" panose="020B060602020203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Century" panose="02040604050505020304" pitchFamily="18" charset="0"/>
      <p:regular r:id="rId31"/>
    </p:embeddedFont>
    <p:embeddedFont>
      <p:font typeface="Consolas" panose="020B0609020204030204" pitchFamily="49" charset="0"/>
      <p:regular r:id="rId32"/>
      <p:bold r:id="rId33"/>
      <p:italic r:id="rId34"/>
      <p:boldItalic r:id="rId35"/>
    </p:embeddedFont>
    <p:embeddedFont>
      <p:font typeface="Earth" panose="020B0500000000000000"/>
      <p:regular r:id="rId36"/>
    </p:embeddedFont>
    <p:embeddedFont>
      <p:font typeface="Segoe UI Black" panose="020B0A02040204020203" pitchFamily="34" charset="0"/>
      <p:bold r:id="rId37"/>
      <p:boldItalic r:id="rId38"/>
    </p:embeddedFont>
    <p:embeddedFont>
      <p:font typeface="Watford DB"/>
      <p:regular r:id="rId39"/>
    </p:embeddedFont>
    <p:embeddedFont>
      <p:font typeface="等线" panose="02010600030101010101" pitchFamily="2" charset="-122"/>
      <p:regular r:id="rId40"/>
      <p:bold r:id="rId41"/>
    </p:embeddedFont>
    <p:embeddedFont>
      <p:font typeface="黑体" panose="02010609060101010101" pitchFamily="49" charset="-122"/>
      <p:regular r:id="rId42"/>
    </p:embeddedFont>
    <p:embeddedFont>
      <p:font typeface="华文琥珀" panose="02010800040101010101" pitchFamily="2" charset="-122"/>
      <p:regular r:id="rId43"/>
    </p:embeddedFont>
    <p:embeddedFont>
      <p:font typeface="华文行楷" panose="02010800040101010101" pitchFamily="2" charset="-122"/>
      <p:regular r:id="rId44"/>
    </p:embeddedFont>
    <p:embeddedFont>
      <p:font typeface="楷体" panose="02010609060101010101" pitchFamily="49" charset="-122"/>
      <p:regular r:id="rId45"/>
    </p:embeddedFont>
    <p:embeddedFont>
      <p:font typeface="幼圆" panose="02010509060101010101" pitchFamily="49" charset="-122"/>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0094" autoAdjust="0"/>
  </p:normalViewPr>
  <p:slideViewPr>
    <p:cSldViewPr snapToGrid="0">
      <p:cViewPr varScale="1">
        <p:scale>
          <a:sx n="95" d="100"/>
          <a:sy n="95" d="100"/>
        </p:scale>
        <p:origin x="126" y="33"/>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信息损失，如对于「药」，并无法获得「药」作为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a:p>
            <a:r>
              <a:rPr lang="en-US" altLang="zh-CN" sz="1200" dirty="0">
                <a:effectLst/>
                <a:ea typeface="等线" panose="02010600030101010101" pitchFamily="2" charset="-122"/>
                <a:cs typeface="Times New Roman" panose="02020603050405020304" pitchFamily="18" charset="0"/>
              </a:rPr>
              <a:t>LSTM</a:t>
            </a:r>
            <a:r>
              <a:rPr lang="zh-CN" altLang="en-US" sz="1200" dirty="0">
                <a:effectLst/>
                <a:ea typeface="等线" panose="02010600030101010101" pitchFamily="2" charset="-122"/>
                <a:cs typeface="Times New Roman" panose="02020603050405020304" pitchFamily="18" charset="0"/>
              </a:rPr>
              <a:t>本身是一个</a:t>
            </a:r>
            <a:r>
              <a:rPr lang="en-US" altLang="zh-CN" sz="1200" dirty="0">
                <a:effectLst/>
                <a:ea typeface="等线" panose="02010600030101010101" pitchFamily="2" charset="-122"/>
                <a:cs typeface="Times New Roman" panose="02020603050405020304" pitchFamily="18" charset="0"/>
              </a:rPr>
              <a:t>online</a:t>
            </a:r>
            <a:r>
              <a:rPr lang="zh-CN" altLang="en-US" sz="1200" dirty="0">
                <a:effectLst/>
                <a:ea typeface="等线" panose="02010600030101010101" pitchFamily="2" charset="-122"/>
                <a:cs typeface="Times New Roman" panose="02020603050405020304" pitchFamily="18" charset="0"/>
              </a:rPr>
              <a:t>式算法，但是词信息显然是</a:t>
            </a:r>
            <a:r>
              <a:rPr lang="en-US" altLang="zh-CN" sz="1200" dirty="0">
                <a:effectLst/>
                <a:ea typeface="等线" panose="02010600030101010101" pitchFamily="2" charset="-122"/>
                <a:cs typeface="Times New Roman" panose="02020603050405020304" pitchFamily="18" charset="0"/>
              </a:rPr>
              <a:t>offline</a:t>
            </a:r>
            <a:r>
              <a:rPr lang="zh-CN" altLang="en-US" sz="1200" dirty="0">
                <a:effectLst/>
                <a:ea typeface="等线" panose="02010600030101010101" pitchFamily="2" charset="-122"/>
                <a:cs typeface="Times New Roman" panose="02020603050405020304" pitchFamily="18" charset="0"/>
              </a:rPr>
              <a:t>信息，所以有种种缺点；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FLAT</a:t>
            </a:r>
            <a:r>
              <a:rPr lang="zh-CN" altLang="en-US" sz="1200" dirty="0">
                <a:effectLst/>
                <a:ea typeface="等线" panose="02010600030101010101" pitchFamily="2" charset="-122"/>
                <a:cs typeface="Times New Roman" panose="02020603050405020304" pitchFamily="18" charset="0"/>
              </a:rPr>
              <a:t>是一种</a:t>
            </a:r>
            <a:r>
              <a:rPr lang="en-US" altLang="zh-CN" sz="1200" dirty="0" err="1">
                <a:effectLst/>
                <a:ea typeface="等线" panose="02010600030101010101" pitchFamily="2" charset="-122"/>
                <a:cs typeface="Times New Roman" panose="02020603050405020304" pitchFamily="18" charset="0"/>
              </a:rPr>
              <a:t>Trasformer</a:t>
            </a:r>
            <a:r>
              <a:rPr lang="zh-CN" altLang="en-US" sz="1200" dirty="0">
                <a:effectLst/>
                <a:ea typeface="等线" panose="02010600030101010101" pitchFamily="2" charset="-122"/>
                <a:cs typeface="Times New Roman" panose="02020603050405020304" pitchFamily="18" charset="0"/>
              </a:rPr>
              <a:t>，解决了</a:t>
            </a:r>
            <a:r>
              <a:rPr lang="en-US" altLang="zh-CN" sz="1200" dirty="0">
                <a:effectLst/>
                <a:ea typeface="等线" panose="02010600030101010101" pitchFamily="2" charset="-122"/>
                <a:cs typeface="Times New Roman" panose="02020603050405020304" pitchFamily="18" charset="0"/>
              </a:rPr>
              <a:t>Lattice LSTM</a:t>
            </a:r>
            <a:r>
              <a:rPr lang="zh-CN" altLang="en-US" sz="1200" dirty="0">
                <a:effectLst/>
                <a:ea typeface="等线" panose="02010600030101010101" pitchFamily="2" charset="-122"/>
                <a:cs typeface="Times New Roman" panose="02020603050405020304" pitchFamily="18" charset="0"/>
              </a:rPr>
              <a:t>的缺点，同时避免了</a:t>
            </a:r>
            <a:r>
              <a:rPr lang="en-US" altLang="zh-CN" sz="1200" dirty="0">
                <a:effectLst/>
                <a:ea typeface="等线" panose="02010600030101010101" pitchFamily="2" charset="-122"/>
                <a:cs typeface="Times New Roman" panose="02020603050405020304" pitchFamily="18" charset="0"/>
              </a:rPr>
              <a:t>Transformer</a:t>
            </a:r>
            <a:r>
              <a:rPr lang="zh-CN" altLang="en-US" sz="1200" dirty="0">
                <a:effectLst/>
                <a:ea typeface="等线" panose="02010600030101010101" pitchFamily="2" charset="-122"/>
                <a:cs typeface="Times New Roman" panose="02020603050405020304" pitchFamily="18" charset="0"/>
              </a:rPr>
              <a:t>的缺点；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简单说一下效果比公版</a:t>
            </a:r>
            <a:r>
              <a:rPr lang="en-US" altLang="zh-CN" sz="1200" dirty="0">
                <a:effectLst/>
                <a:ea typeface="等线" panose="02010600030101010101" pitchFamily="2" charset="-122"/>
                <a:cs typeface="Times New Roman" panose="02020603050405020304" pitchFamily="18" charset="0"/>
              </a:rPr>
              <a:t>BERT</a:t>
            </a:r>
            <a:r>
              <a:rPr lang="zh-CN" altLang="en-US" sz="1200" dirty="0">
                <a:effectLst/>
                <a:ea typeface="等线" panose="02010600030101010101" pitchFamily="2" charset="-122"/>
                <a:cs typeface="Times New Roman" panose="02020603050405020304" pitchFamily="18" charset="0"/>
              </a:rPr>
              <a:t>好就行</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正常进行</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训练，但是最后不用</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训练结果作为训练后的模型参数，而是用这个训练过程中产生的参数序列求出模型的参数；</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其作用就是能够下降到更好的全局最优</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310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PU Learning</a:t>
            </a:r>
            <a:r>
              <a:rPr lang="zh-CN" altLang="en-US" sz="1200" dirty="0">
                <a:effectLst/>
                <a:ea typeface="等线" panose="02010600030101010101" pitchFamily="2" charset="-122"/>
                <a:cs typeface="Times New Roman" panose="02020603050405020304" pitchFamily="18" charset="0"/>
              </a:rPr>
              <a:t>的主要作用是在只有正样例和无标签样例的时候，提取出可靠的负样例，然后用正样例和可靠负样例训练分类器。</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但是我们每太明白这个策略在本题中有何作用，就去询问了使用了这个策略的第七名的队伍，得到了如下回复。</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4212200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19</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Reference</a:t>
            </a:r>
            <a:r>
              <a:rPr lang="zh-CN" altLang="en-US" dirty="0"/>
              <a:t>还可以补一些</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20</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baseline</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这张图是标签出现的频次图；</a:t>
            </a:r>
            <a:endParaRPr lang="en-US" altLang="zh-CN" dirty="0"/>
          </a:p>
          <a:p>
            <a:r>
              <a:rPr lang="zh-CN" altLang="en-US" dirty="0"/>
              <a:t>对模型来说，需要辨别的类型越少，效果越好；</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CLUE</a:t>
            </a:r>
            <a:r>
              <a:rPr lang="zh-CN" altLang="en-US" dirty="0"/>
              <a:t>的这个外部数据集刚好就缺少我们上一步删去的四种类别；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融合词信息，就是在原先一个字一个字的序列里，添加词汇的信息；</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d</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2029851"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升级</a:t>
            </a:r>
            <a:r>
              <a:rPr lang="en-US" altLang="zh-CN" sz="2100" spc="225" dirty="0">
                <a:latin typeface="Arial Narrow" panose="020B0606020202030204" pitchFamily="34" charset="0"/>
                <a:ea typeface="华文行楷" panose="02010800040101010101" pitchFamily="2" charset="-122"/>
              </a:rPr>
              <a:t>Word2Vec</a:t>
            </a:r>
            <a:endParaRPr lang="zh-CN" altLang="en-US" sz="2100" spc="225" dirty="0">
              <a:latin typeface="Arial Narrow" panose="020B0606020202030204" pitchFamily="34" charset="0"/>
              <a:ea typeface="华文行楷"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338554"/>
          </a:xfrm>
          <a:prstGeom prst="rect">
            <a:avLst/>
          </a:prstGeom>
          <a:noFill/>
        </p:spPr>
        <p:txBody>
          <a:bodyPr wrap="square">
            <a:spAutoFit/>
          </a:bodyPr>
          <a:lstStyle/>
          <a:p>
            <a:pPr algn="just"/>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由</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提出，</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的改进版本。</a:t>
            </a:r>
            <a:endParaRPr lang="en-US" altLang="zh-CN" sz="1600" kern="100" dirty="0">
              <a:effectLst/>
              <a:latin typeface="Calibri" panose="020F0502020204030204" pitchFamily="34" charset="0"/>
              <a:ea typeface="华文宋体" panose="0201060004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249918"/>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85909" y="2942141"/>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
        <p:nvSpPr>
          <p:cNvPr id="67" name="文本框 66">
            <a:extLst>
              <a:ext uri="{FF2B5EF4-FFF2-40B4-BE49-F238E27FC236}">
                <a16:creationId xmlns:a16="http://schemas.microsoft.com/office/drawing/2014/main" id="{49B5BB67-6BB5-480D-9A0A-243A43739E20}"/>
              </a:ext>
            </a:extLst>
          </p:cNvPr>
          <p:cNvSpPr txBox="1"/>
          <p:nvPr/>
        </p:nvSpPr>
        <p:spPr>
          <a:xfrm>
            <a:off x="2585909" y="1911090"/>
            <a:ext cx="4112082" cy="954107"/>
          </a:xfrm>
          <a:prstGeom prst="rect">
            <a:avLst/>
          </a:prstGeom>
          <a:noFill/>
        </p:spPr>
        <p:txBody>
          <a:bodyPr wrap="square">
            <a:spAutoFit/>
          </a:bodyPr>
          <a:lstStyle/>
          <a:p>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相同，但</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预训练时采用了更多的训练数据</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并使用了动态</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的策略</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移除了</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r>
              <a:rPr lang="zh-CN" altLang="en-US" sz="1400" kern="100" dirty="0">
                <a:effectLst/>
                <a:latin typeface="Calibri" panose="020F0502020204030204" pitchFamily="34" charset="0"/>
                <a:ea typeface="华文宋体" panose="02010600040101010101" pitchFamily="2" charset="-122"/>
                <a:cs typeface="Calibri" panose="020F0502020204030204" pitchFamily="34" charset="0"/>
              </a:rPr>
              <a:t>；</a:t>
            </a:r>
            <a:endParaRPr lang="zh-CN" altLang="en-US" sz="1400" dirty="0"/>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48285"/>
            <a:ext cx="393485" cy="523220"/>
            <a:chOff x="2683252" y="1586669"/>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10092"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346441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提高模型对噪声的防御力</a:t>
            </a:r>
          </a:p>
        </p:txBody>
      </p:sp>
      <p:pic>
        <p:nvPicPr>
          <p:cNvPr id="15" name="图片 14" descr="对抗训练的min-max公式">
            <a:extLst>
              <a:ext uri="{FF2B5EF4-FFF2-40B4-BE49-F238E27FC236}">
                <a16:creationId xmlns:a16="http://schemas.microsoft.com/office/drawing/2014/main" id="{56DBDD95-4096-410F-89D9-00E9FC572A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5298" y="3163946"/>
            <a:ext cx="3524250" cy="590550"/>
          </a:xfrm>
          <a:prstGeom prst="rect">
            <a:avLst/>
          </a:prstGeom>
          <a:noFill/>
          <a:ln>
            <a:noFill/>
          </a:ln>
        </p:spPr>
      </p:pic>
      <p:sp>
        <p:nvSpPr>
          <p:cNvPr id="2" name="文本框 1">
            <a:extLst>
              <a:ext uri="{FF2B5EF4-FFF2-40B4-BE49-F238E27FC236}">
                <a16:creationId xmlns:a16="http://schemas.microsoft.com/office/drawing/2014/main" id="{899543A4-DEC8-4253-9D0D-8673AC344748}"/>
              </a:ext>
            </a:extLst>
          </p:cNvPr>
          <p:cNvSpPr txBox="1"/>
          <p:nvPr/>
        </p:nvSpPr>
        <p:spPr>
          <a:xfrm>
            <a:off x="424003" y="2118375"/>
            <a:ext cx="1519661" cy="400110"/>
          </a:xfrm>
          <a:prstGeom prst="rect">
            <a:avLst/>
          </a:prstGeom>
          <a:noFill/>
        </p:spPr>
        <p:txBody>
          <a:bodyPr wrap="square" rtlCol="0">
            <a:spAutoFit/>
          </a:bodyPr>
          <a:lstStyle/>
          <a:p>
            <a:r>
              <a:rPr lang="zh-CN" altLang="en-US" sz="2000" b="1" dirty="0"/>
              <a:t>基本思想：</a:t>
            </a:r>
          </a:p>
        </p:txBody>
      </p:sp>
      <p:sp>
        <p:nvSpPr>
          <p:cNvPr id="17" name="矩形: 圆角 16">
            <a:extLst>
              <a:ext uri="{FF2B5EF4-FFF2-40B4-BE49-F238E27FC236}">
                <a16:creationId xmlns:a16="http://schemas.microsoft.com/office/drawing/2014/main" id="{BC7B6EAC-CBEB-45C6-A4FA-46C3F17D4CAF}"/>
              </a:ext>
            </a:extLst>
          </p:cNvPr>
          <p:cNvSpPr/>
          <p:nvPr/>
        </p:nvSpPr>
        <p:spPr>
          <a:xfrm>
            <a:off x="2846748" y="3268539"/>
            <a:ext cx="552949" cy="4259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大括号 2">
            <a:extLst>
              <a:ext uri="{FF2B5EF4-FFF2-40B4-BE49-F238E27FC236}">
                <a16:creationId xmlns:a16="http://schemas.microsoft.com/office/drawing/2014/main" id="{5EA3B1F0-BD52-4A6C-A75C-26F2CDFB9742}"/>
              </a:ext>
            </a:extLst>
          </p:cNvPr>
          <p:cNvSpPr/>
          <p:nvPr/>
        </p:nvSpPr>
        <p:spPr>
          <a:xfrm rot="16200000">
            <a:off x="3778682" y="2127443"/>
            <a:ext cx="315673" cy="1832596"/>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5C7B0C-33DA-4C69-929A-020AE6913312}"/>
              </a:ext>
            </a:extLst>
          </p:cNvPr>
          <p:cNvSpPr txBox="1"/>
          <p:nvPr/>
        </p:nvSpPr>
        <p:spPr>
          <a:xfrm>
            <a:off x="1286440" y="2496393"/>
            <a:ext cx="4483394"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样本空间中使模型</a:t>
            </a:r>
            <a:r>
              <a:rPr lang="en-US" altLang="zh-CN" sz="1800" dirty="0">
                <a:effectLst/>
                <a:ea typeface="等线" panose="02010600030101010101" pitchFamily="2" charset="-122"/>
                <a:cs typeface="Times New Roman" panose="02020603050405020304" pitchFamily="18" charset="0"/>
              </a:rPr>
              <a:t>loss</a:t>
            </a:r>
            <a:r>
              <a:rPr lang="zh-CN" altLang="zh-CN" sz="1800" dirty="0">
                <a:effectLst/>
                <a:ea typeface="等线" panose="02010600030101010101" pitchFamily="2" charset="-122"/>
                <a:cs typeface="Times New Roman" panose="02020603050405020304" pitchFamily="18" charset="0"/>
              </a:rPr>
              <a:t>最大的一组扰动</a:t>
            </a:r>
            <a:endParaRPr lang="zh-CN" altLang="en-US" dirty="0"/>
          </a:p>
        </p:txBody>
      </p:sp>
      <p:sp>
        <p:nvSpPr>
          <p:cNvPr id="21" name="矩形: 圆角 20">
            <a:extLst>
              <a:ext uri="{FF2B5EF4-FFF2-40B4-BE49-F238E27FC236}">
                <a16:creationId xmlns:a16="http://schemas.microsoft.com/office/drawing/2014/main" id="{B743AF9A-7379-41F3-9CD6-F61A028845AB}"/>
              </a:ext>
            </a:extLst>
          </p:cNvPr>
          <p:cNvSpPr/>
          <p:nvPr/>
        </p:nvSpPr>
        <p:spPr>
          <a:xfrm>
            <a:off x="1652274" y="3268539"/>
            <a:ext cx="386456" cy="4036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大括号 21">
            <a:extLst>
              <a:ext uri="{FF2B5EF4-FFF2-40B4-BE49-F238E27FC236}">
                <a16:creationId xmlns:a16="http://schemas.microsoft.com/office/drawing/2014/main" id="{0BA0A5FE-E5AB-48E7-B860-339BCD1307D5}"/>
              </a:ext>
            </a:extLst>
          </p:cNvPr>
          <p:cNvSpPr/>
          <p:nvPr/>
        </p:nvSpPr>
        <p:spPr>
          <a:xfrm rot="5400000" flipV="1">
            <a:off x="3174267" y="2371948"/>
            <a:ext cx="315673" cy="3041428"/>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1A9CEAC-50ED-49DE-9E08-803F81D193F0}"/>
              </a:ext>
            </a:extLst>
          </p:cNvPr>
          <p:cNvSpPr txBox="1"/>
          <p:nvPr/>
        </p:nvSpPr>
        <p:spPr>
          <a:xfrm>
            <a:off x="1389889" y="4205431"/>
            <a:ext cx="3884428" cy="369332"/>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最小化</a:t>
            </a:r>
            <a:r>
              <a:rPr lang="zh-CN" altLang="zh-CN" sz="1800" dirty="0">
                <a:effectLst/>
                <a:ea typeface="等线" panose="02010600030101010101" pitchFamily="2" charset="-122"/>
                <a:cs typeface="Times New Roman" panose="02020603050405020304" pitchFamily="18" charset="0"/>
              </a:rPr>
              <a:t>模型受到的最大干扰的期望</a:t>
            </a:r>
            <a:r>
              <a:rPr lang="zh-CN" altLang="en-US" sz="1800" dirty="0">
                <a:effectLst/>
                <a:ea typeface="等线" panose="02010600030101010101" pitchFamily="2" charset="-122"/>
                <a:cs typeface="Times New Roman" panose="02020603050405020304" pitchFamily="18" charset="0"/>
              </a:rPr>
              <a:t>值</a:t>
            </a:r>
            <a:endParaRPr lang="zh-CN" altLang="en-US" dirty="0"/>
          </a:p>
        </p:txBody>
      </p:sp>
      <p:pic>
        <p:nvPicPr>
          <p:cNvPr id="24" name="图片 23" descr="在这里插入图片描述">
            <a:extLst>
              <a:ext uri="{FF2B5EF4-FFF2-40B4-BE49-F238E27FC236}">
                <a16:creationId xmlns:a16="http://schemas.microsoft.com/office/drawing/2014/main" id="{9EC55DCC-E0F3-46F4-98C4-E0688BB241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5526" y="1374395"/>
            <a:ext cx="1971675" cy="714375"/>
          </a:xfrm>
          <a:prstGeom prst="rect">
            <a:avLst/>
          </a:prstGeom>
          <a:noFill/>
          <a:ln>
            <a:noFill/>
          </a:ln>
        </p:spPr>
      </p:pic>
      <p:sp>
        <p:nvSpPr>
          <p:cNvPr id="26" name="文本框 25">
            <a:extLst>
              <a:ext uri="{FF2B5EF4-FFF2-40B4-BE49-F238E27FC236}">
                <a16:creationId xmlns:a16="http://schemas.microsoft.com/office/drawing/2014/main" id="{B7A59A88-5C2F-4E3B-A05E-28B934B82D19}"/>
              </a:ext>
            </a:extLst>
          </p:cNvPr>
          <p:cNvSpPr txBox="1"/>
          <p:nvPr/>
        </p:nvSpPr>
        <p:spPr>
          <a:xfrm>
            <a:off x="385834" y="955114"/>
            <a:ext cx="4483394" cy="369332"/>
          </a:xfrm>
          <a:prstGeom prst="rect">
            <a:avLst/>
          </a:prstGeom>
          <a:noFill/>
        </p:spPr>
        <p:txBody>
          <a:bodyPr wrap="square">
            <a:spAutoFit/>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Fast Gradient Method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FGM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3" grpId="0" animBg="1"/>
      <p:bldP spid="20" grpId="0"/>
      <p:bldP spid="21" grpId="0" animBg="1"/>
      <p:bldP spid="22" grpId="0" animBg="1"/>
      <p:bldP spid="23"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7" name="图片 6">
            <a:extLst>
              <a:ext uri="{FF2B5EF4-FFF2-40B4-BE49-F238E27FC236}">
                <a16:creationId xmlns:a16="http://schemas.microsoft.com/office/drawing/2014/main" id="{C7C81111-EE52-413C-981C-AC61A71A67FE}"/>
              </a:ext>
            </a:extLst>
          </p:cNvPr>
          <p:cNvPicPr>
            <a:picLocks noChangeAspect="1"/>
          </p:cNvPicPr>
          <p:nvPr/>
        </p:nvPicPr>
        <p:blipFill>
          <a:blip r:embed="rId4"/>
          <a:stretch>
            <a:fillRect/>
          </a:stretch>
        </p:blipFill>
        <p:spPr>
          <a:xfrm>
            <a:off x="295732" y="1491546"/>
            <a:ext cx="3133268" cy="2902541"/>
          </a:xfrm>
          <a:prstGeom prst="rect">
            <a:avLst/>
          </a:prstGeom>
        </p:spPr>
      </p:pic>
      <p:sp>
        <p:nvSpPr>
          <p:cNvPr id="8" name="文本框 7">
            <a:extLst>
              <a:ext uri="{FF2B5EF4-FFF2-40B4-BE49-F238E27FC236}">
                <a16:creationId xmlns:a16="http://schemas.microsoft.com/office/drawing/2014/main" id="{00D1561E-F0DA-4207-B21C-A54BB292B362}"/>
              </a:ext>
            </a:extLst>
          </p:cNvPr>
          <p:cNvSpPr txBox="1"/>
          <p:nvPr/>
        </p:nvSpPr>
        <p:spPr>
          <a:xfrm>
            <a:off x="3852000" y="1017523"/>
            <a:ext cx="849600" cy="461665"/>
          </a:xfrm>
          <a:prstGeom prst="rect">
            <a:avLst/>
          </a:prstGeom>
          <a:noFill/>
        </p:spPr>
        <p:txBody>
          <a:bodyPr wrap="square" rtlCol="0">
            <a:spAutoFit/>
          </a:bodyPr>
          <a:lstStyle/>
          <a:p>
            <a:r>
              <a:rPr lang="en-US" altLang="zh-CN" sz="2400" b="1" dirty="0">
                <a:solidFill>
                  <a:srgbClr val="C00000"/>
                </a:solidFill>
              </a:rPr>
              <a:t>SGD</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52B5169E-ADD3-4C6D-96A1-A4B3D2D2FDD6}"/>
              </a:ext>
            </a:extLst>
          </p:cNvPr>
          <p:cNvSpPr txBox="1"/>
          <p:nvPr/>
        </p:nvSpPr>
        <p:spPr>
          <a:xfrm>
            <a:off x="4471201" y="1183988"/>
            <a:ext cx="1691999" cy="369332"/>
          </a:xfrm>
          <a:prstGeom prst="rect">
            <a:avLst/>
          </a:prstGeom>
          <a:noFill/>
        </p:spPr>
        <p:txBody>
          <a:bodyPr wrap="square" rtlCol="0">
            <a:spAutoFit/>
          </a:bodyPr>
          <a:lstStyle/>
          <a:p>
            <a:r>
              <a:rPr lang="zh-CN" altLang="en-US" dirty="0"/>
              <a:t>随机梯度下降</a:t>
            </a:r>
          </a:p>
        </p:txBody>
      </p:sp>
      <p:sp>
        <p:nvSpPr>
          <p:cNvPr id="24" name="文本框 23">
            <a:extLst>
              <a:ext uri="{FF2B5EF4-FFF2-40B4-BE49-F238E27FC236}">
                <a16:creationId xmlns:a16="http://schemas.microsoft.com/office/drawing/2014/main" id="{81A589D2-482F-4DE1-B902-32C4B0F9F6E5}"/>
              </a:ext>
            </a:extLst>
          </p:cNvPr>
          <p:cNvSpPr txBox="1"/>
          <p:nvPr/>
        </p:nvSpPr>
        <p:spPr>
          <a:xfrm>
            <a:off x="3852000" y="1479188"/>
            <a:ext cx="2307600" cy="923330"/>
          </a:xfrm>
          <a:prstGeom prst="rect">
            <a:avLst/>
          </a:prstGeom>
          <a:noFill/>
        </p:spPr>
        <p:txBody>
          <a:bodyPr wrap="square" rtlCol="0">
            <a:spAutoFit/>
          </a:bodyPr>
          <a:lstStyle/>
          <a:p>
            <a:r>
              <a:rPr lang="zh-CN" altLang="en-US" dirty="0"/>
              <a:t>使用直接得到的权重矩阵</a:t>
            </a:r>
            <a:r>
              <a:rPr lang="en-US" altLang="zh-CN" dirty="0"/>
              <a:t>w</a:t>
            </a:r>
            <a:r>
              <a:rPr lang="zh-CN" altLang="en-US" dirty="0"/>
              <a:t>作为训练后的模型参数</a:t>
            </a:r>
          </a:p>
        </p:txBody>
      </p:sp>
      <p:sp>
        <p:nvSpPr>
          <p:cNvPr id="25" name="文本框 24">
            <a:extLst>
              <a:ext uri="{FF2B5EF4-FFF2-40B4-BE49-F238E27FC236}">
                <a16:creationId xmlns:a16="http://schemas.microsoft.com/office/drawing/2014/main" id="{CECFF45C-4DD8-417D-B511-351E61193E1E}"/>
              </a:ext>
            </a:extLst>
          </p:cNvPr>
          <p:cNvSpPr txBox="1"/>
          <p:nvPr/>
        </p:nvSpPr>
        <p:spPr>
          <a:xfrm>
            <a:off x="3848400" y="3476928"/>
            <a:ext cx="849600" cy="461665"/>
          </a:xfrm>
          <a:prstGeom prst="rect">
            <a:avLst/>
          </a:prstGeom>
          <a:noFill/>
        </p:spPr>
        <p:txBody>
          <a:bodyPr wrap="square" rtlCol="0">
            <a:spAutoFit/>
          </a:bodyPr>
          <a:lstStyle/>
          <a:p>
            <a:r>
              <a:rPr lang="en-US" altLang="zh-CN" sz="2400" b="1" dirty="0">
                <a:solidFill>
                  <a:srgbClr val="C00000"/>
                </a:solidFill>
              </a:rPr>
              <a:t>SWA</a:t>
            </a:r>
            <a:endParaRPr lang="zh-CN" altLang="en-US" sz="2400" b="1" dirty="0">
              <a:solidFill>
                <a:srgbClr val="C00000"/>
              </a:solidFill>
            </a:endParaRPr>
          </a:p>
        </p:txBody>
      </p:sp>
      <p:sp>
        <p:nvSpPr>
          <p:cNvPr id="26" name="文本框 25">
            <a:extLst>
              <a:ext uri="{FF2B5EF4-FFF2-40B4-BE49-F238E27FC236}">
                <a16:creationId xmlns:a16="http://schemas.microsoft.com/office/drawing/2014/main" id="{0E0D40F6-5CF0-4986-9887-ED7F025BB958}"/>
              </a:ext>
            </a:extLst>
          </p:cNvPr>
          <p:cNvSpPr txBox="1"/>
          <p:nvPr/>
        </p:nvSpPr>
        <p:spPr>
          <a:xfrm>
            <a:off x="4467601" y="3643393"/>
            <a:ext cx="1691999" cy="369332"/>
          </a:xfrm>
          <a:prstGeom prst="rect">
            <a:avLst/>
          </a:prstGeom>
          <a:noFill/>
        </p:spPr>
        <p:txBody>
          <a:bodyPr wrap="square" rtlCol="0">
            <a:spAutoFit/>
          </a:bodyPr>
          <a:lstStyle/>
          <a:p>
            <a:r>
              <a:rPr lang="zh-CN" altLang="en-US" dirty="0"/>
              <a:t>随机权重平均</a:t>
            </a:r>
          </a:p>
        </p:txBody>
      </p:sp>
      <p:sp>
        <p:nvSpPr>
          <p:cNvPr id="27" name="文本框 26">
            <a:extLst>
              <a:ext uri="{FF2B5EF4-FFF2-40B4-BE49-F238E27FC236}">
                <a16:creationId xmlns:a16="http://schemas.microsoft.com/office/drawing/2014/main" id="{48BA999A-B466-4365-8473-6C300807F1ED}"/>
              </a:ext>
            </a:extLst>
          </p:cNvPr>
          <p:cNvSpPr txBox="1"/>
          <p:nvPr/>
        </p:nvSpPr>
        <p:spPr>
          <a:xfrm>
            <a:off x="3848400" y="3959512"/>
            <a:ext cx="2307600" cy="646331"/>
          </a:xfrm>
          <a:prstGeom prst="rect">
            <a:avLst/>
          </a:prstGeom>
          <a:noFill/>
        </p:spPr>
        <p:txBody>
          <a:bodyPr wrap="square" rtlCol="0">
            <a:spAutoFit/>
          </a:bodyPr>
          <a:lstStyle/>
          <a:p>
            <a:r>
              <a:rPr lang="zh-CN" altLang="en-US" dirty="0"/>
              <a:t>使用</a:t>
            </a:r>
            <a:r>
              <a:rPr lang="en-US" altLang="zh-CN" dirty="0" err="1"/>
              <a:t>w</a:t>
            </a:r>
            <a:r>
              <a:rPr lang="en-US" altLang="zh-CN" baseline="-25000" dirty="0" err="1"/>
              <a:t>SWA</a:t>
            </a:r>
            <a:r>
              <a:rPr lang="zh-CN" altLang="en-US" dirty="0"/>
              <a:t>作为训练后的模型参数</a:t>
            </a:r>
          </a:p>
        </p:txBody>
      </p:sp>
      <p:sp>
        <p:nvSpPr>
          <p:cNvPr id="11" name="箭头: 右 10">
            <a:extLst>
              <a:ext uri="{FF2B5EF4-FFF2-40B4-BE49-F238E27FC236}">
                <a16:creationId xmlns:a16="http://schemas.microsoft.com/office/drawing/2014/main" id="{110075CD-05D5-4BED-AE73-83226BC0BEDC}"/>
              </a:ext>
            </a:extLst>
          </p:cNvPr>
          <p:cNvSpPr/>
          <p:nvPr/>
        </p:nvSpPr>
        <p:spPr>
          <a:xfrm rot="5400000">
            <a:off x="4042800" y="2812712"/>
            <a:ext cx="849600" cy="25493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C368697-6FBF-48B7-A7A4-7DAD8418F247}"/>
              </a:ext>
            </a:extLst>
          </p:cNvPr>
          <p:cNvSpPr txBox="1"/>
          <p:nvPr/>
        </p:nvSpPr>
        <p:spPr>
          <a:xfrm>
            <a:off x="4595070" y="2609133"/>
            <a:ext cx="1198799" cy="523220"/>
          </a:xfrm>
          <a:prstGeom prst="rect">
            <a:avLst/>
          </a:prstGeom>
          <a:noFill/>
        </p:spPr>
        <p:txBody>
          <a:bodyPr wrap="square" rtlCol="0">
            <a:spAutoFit/>
          </a:bodyPr>
          <a:lstStyle/>
          <a:p>
            <a:r>
              <a:rPr lang="zh-CN" altLang="en-US" sz="1400" b="1" dirty="0">
                <a:solidFill>
                  <a:srgbClr val="C00000"/>
                </a:solidFill>
              </a:rPr>
              <a:t>二者训练过程完全相同</a:t>
            </a:r>
          </a:p>
        </p:txBody>
      </p:sp>
      <p:sp>
        <p:nvSpPr>
          <p:cNvPr id="13" name="文本框 12">
            <a:extLst>
              <a:ext uri="{FF2B5EF4-FFF2-40B4-BE49-F238E27FC236}">
                <a16:creationId xmlns:a16="http://schemas.microsoft.com/office/drawing/2014/main" id="{597381B4-E3E2-4EC3-9AEA-0C916D4AB84F}"/>
              </a:ext>
            </a:extLst>
          </p:cNvPr>
          <p:cNvSpPr txBox="1"/>
          <p:nvPr/>
        </p:nvSpPr>
        <p:spPr>
          <a:xfrm>
            <a:off x="959316" y="1479512"/>
            <a:ext cx="2398836" cy="261610"/>
          </a:xfrm>
          <a:prstGeom prst="rect">
            <a:avLst/>
          </a:prstGeom>
          <a:solidFill>
            <a:schemeClr val="bg1"/>
          </a:solidFill>
        </p:spPr>
        <p:txBody>
          <a:bodyPr wrap="square" rtlCol="0">
            <a:spAutoFit/>
          </a:bodyPr>
          <a:lstStyle/>
          <a:p>
            <a:r>
              <a:rPr lang="en-US" altLang="zh-CN" sz="1100" i="0" dirty="0">
                <a:solidFill>
                  <a:srgbClr val="333333"/>
                </a:solidFill>
                <a:effectLst/>
                <a:latin typeface="Century" panose="02040604050505020304" pitchFamily="18" charset="0"/>
                <a:ea typeface="+mj-ea"/>
              </a:rPr>
              <a:t>Stochastic Gradient Descent</a:t>
            </a:r>
          </a:p>
        </p:txBody>
      </p:sp>
      <p:sp>
        <p:nvSpPr>
          <p:cNvPr id="14" name="文本框 13">
            <a:extLst>
              <a:ext uri="{FF2B5EF4-FFF2-40B4-BE49-F238E27FC236}">
                <a16:creationId xmlns:a16="http://schemas.microsoft.com/office/drawing/2014/main" id="{20909BF2-EFD2-40F7-9DFC-613386D0D5C2}"/>
              </a:ext>
            </a:extLst>
          </p:cNvPr>
          <p:cNvSpPr txBox="1"/>
          <p:nvPr/>
        </p:nvSpPr>
        <p:spPr>
          <a:xfrm>
            <a:off x="427144" y="2073600"/>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4" name="文本框 33">
            <a:extLst>
              <a:ext uri="{FF2B5EF4-FFF2-40B4-BE49-F238E27FC236}">
                <a16:creationId xmlns:a16="http://schemas.microsoft.com/office/drawing/2014/main" id="{18831A6F-F64E-43B4-A281-62CB15C673A9}"/>
              </a:ext>
            </a:extLst>
          </p:cNvPr>
          <p:cNvSpPr txBox="1"/>
          <p:nvPr/>
        </p:nvSpPr>
        <p:spPr>
          <a:xfrm>
            <a:off x="415696" y="2714809"/>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5" name="文本框 34">
            <a:extLst>
              <a:ext uri="{FF2B5EF4-FFF2-40B4-BE49-F238E27FC236}">
                <a16:creationId xmlns:a16="http://schemas.microsoft.com/office/drawing/2014/main" id="{4DB16799-DDDD-4B3D-93F2-D4CDE4AABC96}"/>
              </a:ext>
            </a:extLst>
          </p:cNvPr>
          <p:cNvSpPr txBox="1"/>
          <p:nvPr/>
        </p:nvSpPr>
        <p:spPr>
          <a:xfrm>
            <a:off x="338908" y="3356018"/>
            <a:ext cx="2942456" cy="646331"/>
          </a:xfrm>
          <a:prstGeom prst="rect">
            <a:avLst/>
          </a:prstGeom>
          <a:solidFill>
            <a:schemeClr val="bg1"/>
          </a:solidFill>
        </p:spPr>
        <p:txBody>
          <a:bodyPr wrap="square" rtlCol="0">
            <a:spAutoFit/>
          </a:bodyPr>
          <a:lstStyle/>
          <a:p>
            <a:r>
              <a:rPr lang="en-US" altLang="zh-CN" sz="400" dirty="0"/>
              <a:t> </a:t>
            </a:r>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zh-CN" altLang="en-US" sz="400" dirty="0"/>
          </a:p>
        </p:txBody>
      </p:sp>
      <p:sp>
        <p:nvSpPr>
          <p:cNvPr id="36" name="文本框 35">
            <a:extLst>
              <a:ext uri="{FF2B5EF4-FFF2-40B4-BE49-F238E27FC236}">
                <a16:creationId xmlns:a16="http://schemas.microsoft.com/office/drawing/2014/main" id="{2BF09842-3D5C-4E3E-AB5C-4CA7D3A8C161}"/>
              </a:ext>
            </a:extLst>
          </p:cNvPr>
          <p:cNvSpPr txBox="1"/>
          <p:nvPr/>
        </p:nvSpPr>
        <p:spPr>
          <a:xfrm>
            <a:off x="2485152" y="4090496"/>
            <a:ext cx="218048" cy="215444"/>
          </a:xfrm>
          <a:prstGeom prst="rect">
            <a:avLst/>
          </a:prstGeom>
          <a:solidFill>
            <a:schemeClr val="bg1"/>
          </a:solidFill>
        </p:spPr>
        <p:txBody>
          <a:bodyPr wrap="square" rtlCol="0">
            <a:spAutoFit/>
          </a:bodyPr>
          <a:lstStyle/>
          <a:p>
            <a:r>
              <a:rPr lang="en-US" altLang="zh-CN" sz="400" dirty="0"/>
              <a:t> </a:t>
            </a:r>
          </a:p>
          <a:p>
            <a:endParaRPr lang="zh-CN" altLang="en-US" sz="400" dirty="0"/>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25" grpId="0"/>
      <p:bldP spid="26" grpId="0"/>
      <p:bldP spid="27" grpId="0"/>
      <p:bldP spid="11" grpId="0" animBg="1"/>
      <p:bldP spid="12" grpId="0"/>
      <p:bldP spid="13" grpId="0" animBg="1"/>
      <p:bldP spid="14"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16" name="图片 15">
            <a:extLst>
              <a:ext uri="{FF2B5EF4-FFF2-40B4-BE49-F238E27FC236}">
                <a16:creationId xmlns:a16="http://schemas.microsoft.com/office/drawing/2014/main" id="{2297C550-5A3C-4E06-B6A7-5A5873C52213}"/>
              </a:ext>
            </a:extLst>
          </p:cNvPr>
          <p:cNvPicPr>
            <a:picLocks noChangeAspect="1"/>
          </p:cNvPicPr>
          <p:nvPr/>
        </p:nvPicPr>
        <p:blipFill>
          <a:blip r:embed="rId4"/>
          <a:stretch>
            <a:fillRect/>
          </a:stretch>
        </p:blipFill>
        <p:spPr>
          <a:xfrm>
            <a:off x="1743751" y="1524363"/>
            <a:ext cx="3408936" cy="2404119"/>
          </a:xfrm>
          <a:prstGeom prst="rect">
            <a:avLst/>
          </a:prstGeom>
        </p:spPr>
      </p:pic>
      <p:sp>
        <p:nvSpPr>
          <p:cNvPr id="4" name="文本框 3">
            <a:extLst>
              <a:ext uri="{FF2B5EF4-FFF2-40B4-BE49-F238E27FC236}">
                <a16:creationId xmlns:a16="http://schemas.microsoft.com/office/drawing/2014/main" id="{55B55A35-9D73-41F0-A9E5-DAE74A79E33F}"/>
              </a:ext>
            </a:extLst>
          </p:cNvPr>
          <p:cNvSpPr txBox="1"/>
          <p:nvPr/>
        </p:nvSpPr>
        <p:spPr>
          <a:xfrm>
            <a:off x="427144" y="3347114"/>
            <a:ext cx="1315087" cy="923330"/>
          </a:xfrm>
          <a:prstGeom prst="rect">
            <a:avLst/>
          </a:prstGeom>
          <a:noFill/>
        </p:spPr>
        <p:txBody>
          <a:bodyPr wrap="square" rtlCol="0">
            <a:spAutoFit/>
          </a:bodyPr>
          <a:lstStyle/>
          <a:p>
            <a:r>
              <a:rPr lang="zh-CN" altLang="en-US" b="1" dirty="0">
                <a:solidFill>
                  <a:srgbClr val="C00000"/>
                </a:solidFill>
              </a:rPr>
              <a:t>直接使用</a:t>
            </a:r>
            <a:r>
              <a:rPr lang="en-US" altLang="zh-CN" b="1" dirty="0">
                <a:solidFill>
                  <a:srgbClr val="C00000"/>
                </a:solidFill>
              </a:rPr>
              <a:t>SGD</a:t>
            </a:r>
            <a:r>
              <a:rPr lang="zh-CN" altLang="en-US" b="1" dirty="0">
                <a:solidFill>
                  <a:srgbClr val="C00000"/>
                </a:solidFill>
              </a:rPr>
              <a:t>可能收敛的位置</a:t>
            </a:r>
          </a:p>
        </p:txBody>
      </p:sp>
      <p:cxnSp>
        <p:nvCxnSpPr>
          <p:cNvPr id="6" name="直接箭头连接符 5">
            <a:extLst>
              <a:ext uri="{FF2B5EF4-FFF2-40B4-BE49-F238E27FC236}">
                <a16:creationId xmlns:a16="http://schemas.microsoft.com/office/drawing/2014/main" id="{78A2EBF5-B0B9-4D30-8210-D3AF4240C4B8}"/>
              </a:ext>
            </a:extLst>
          </p:cNvPr>
          <p:cNvCxnSpPr>
            <a:cxnSpLocks/>
            <a:stCxn id="4" idx="3"/>
          </p:cNvCxnSpPr>
          <p:nvPr/>
        </p:nvCxnSpPr>
        <p:spPr>
          <a:xfrm flipV="1">
            <a:off x="1742231" y="2397600"/>
            <a:ext cx="1486970" cy="1411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ECFCD8-285B-49B0-AB6A-3B0A8376A061}"/>
              </a:ext>
            </a:extLst>
          </p:cNvPr>
          <p:cNvCxnSpPr>
            <a:cxnSpLocks/>
            <a:stCxn id="4" idx="3"/>
          </p:cNvCxnSpPr>
          <p:nvPr/>
        </p:nvCxnSpPr>
        <p:spPr>
          <a:xfrm flipV="1">
            <a:off x="1742231" y="3310497"/>
            <a:ext cx="8785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C9810AA-2B0C-4E26-8952-ED9B2147675C}"/>
              </a:ext>
            </a:extLst>
          </p:cNvPr>
          <p:cNvCxnSpPr>
            <a:cxnSpLocks/>
            <a:stCxn id="4" idx="3"/>
          </p:cNvCxnSpPr>
          <p:nvPr/>
        </p:nvCxnSpPr>
        <p:spPr>
          <a:xfrm flipV="1">
            <a:off x="1742231" y="3310497"/>
            <a:ext cx="20953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C7C23E3-3DF4-4167-B57E-0AF48FF73FF1}"/>
              </a:ext>
            </a:extLst>
          </p:cNvPr>
          <p:cNvSpPr txBox="1"/>
          <p:nvPr/>
        </p:nvSpPr>
        <p:spPr>
          <a:xfrm>
            <a:off x="5095242" y="1157498"/>
            <a:ext cx="1315087" cy="923330"/>
          </a:xfrm>
          <a:prstGeom prst="rect">
            <a:avLst/>
          </a:prstGeom>
          <a:noFill/>
        </p:spPr>
        <p:txBody>
          <a:bodyPr wrap="square" rtlCol="0">
            <a:spAutoFit/>
          </a:bodyPr>
          <a:lstStyle/>
          <a:p>
            <a:r>
              <a:rPr lang="zh-CN" altLang="en-US" b="1" dirty="0">
                <a:solidFill>
                  <a:srgbClr val="C00000"/>
                </a:solidFill>
              </a:rPr>
              <a:t>使用</a:t>
            </a:r>
            <a:r>
              <a:rPr lang="en-US" altLang="zh-CN" b="1" dirty="0">
                <a:solidFill>
                  <a:srgbClr val="C00000"/>
                </a:solidFill>
              </a:rPr>
              <a:t>SWA</a:t>
            </a:r>
            <a:r>
              <a:rPr lang="zh-CN" altLang="en-US" b="1" dirty="0">
                <a:solidFill>
                  <a:srgbClr val="C00000"/>
                </a:solidFill>
              </a:rPr>
              <a:t>后收敛的位置</a:t>
            </a:r>
          </a:p>
        </p:txBody>
      </p:sp>
      <p:cxnSp>
        <p:nvCxnSpPr>
          <p:cNvPr id="41" name="直接箭头连接符 40">
            <a:extLst>
              <a:ext uri="{FF2B5EF4-FFF2-40B4-BE49-F238E27FC236}">
                <a16:creationId xmlns:a16="http://schemas.microsoft.com/office/drawing/2014/main" id="{9400C69C-951E-44F7-B5C5-F8C0AF8EDBA6}"/>
              </a:ext>
            </a:extLst>
          </p:cNvPr>
          <p:cNvCxnSpPr>
            <a:cxnSpLocks/>
            <a:stCxn id="54" idx="1"/>
          </p:cNvCxnSpPr>
          <p:nvPr/>
        </p:nvCxnSpPr>
        <p:spPr>
          <a:xfrm flipH="1">
            <a:off x="3326400" y="1619163"/>
            <a:ext cx="1768842" cy="1334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6776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右大括号 14">
            <a:extLst>
              <a:ext uri="{FF2B5EF4-FFF2-40B4-BE49-F238E27FC236}">
                <a16:creationId xmlns:a16="http://schemas.microsoft.com/office/drawing/2014/main" id="{039AE167-7825-4797-9CA4-B092065E0A06}"/>
              </a:ext>
            </a:extLst>
          </p:cNvPr>
          <p:cNvSpPr/>
          <p:nvPr/>
        </p:nvSpPr>
        <p:spPr>
          <a:xfrm rot="16200000">
            <a:off x="1633053" y="1176294"/>
            <a:ext cx="716583" cy="2108621"/>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A76B32AA-E3AC-409D-922C-8CD7B5AA63CD}"/>
              </a:ext>
            </a:extLst>
          </p:cNvPr>
          <p:cNvSpPr/>
          <p:nvPr/>
        </p:nvSpPr>
        <p:spPr>
          <a:xfrm rot="5400000" flipV="1">
            <a:off x="1479964" y="2612735"/>
            <a:ext cx="1095437" cy="2151850"/>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BFC84659-529D-4E7B-A479-9A50F1A83FE8}"/>
              </a:ext>
            </a:extLst>
          </p:cNvPr>
          <p:cNvSpPr txBox="1"/>
          <p:nvPr/>
        </p:nvSpPr>
        <p:spPr>
          <a:xfrm>
            <a:off x="267137" y="1173600"/>
            <a:ext cx="3538175" cy="646331"/>
          </a:xfrm>
          <a:prstGeom prst="rect">
            <a:avLst/>
          </a:prstGeom>
          <a:noFill/>
        </p:spPr>
        <p:txBody>
          <a:bodyPr wrap="square" rtlCol="0">
            <a:spAutoFit/>
          </a:bodyPr>
          <a:lstStyle/>
          <a:p>
            <a:r>
              <a:rPr lang="zh-CN" altLang="en-US" b="1" dirty="0"/>
              <a:t>在训练样本的负样本难以确定的情境下，训练出一个分类器。</a:t>
            </a:r>
          </a:p>
        </p:txBody>
      </p:sp>
      <p:pic>
        <p:nvPicPr>
          <p:cNvPr id="4" name="图片 3">
            <a:extLst>
              <a:ext uri="{FF2B5EF4-FFF2-40B4-BE49-F238E27FC236}">
                <a16:creationId xmlns:a16="http://schemas.microsoft.com/office/drawing/2014/main" id="{431C4D35-8CDD-462F-A034-6D74565C5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802" y="746270"/>
            <a:ext cx="1928047" cy="400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圆角 5">
            <a:extLst>
              <a:ext uri="{FF2B5EF4-FFF2-40B4-BE49-F238E27FC236}">
                <a16:creationId xmlns:a16="http://schemas.microsoft.com/office/drawing/2014/main" id="{4709E163-241A-490A-8676-B9D9D799FE20}"/>
              </a:ext>
            </a:extLst>
          </p:cNvPr>
          <p:cNvSpPr/>
          <p:nvPr/>
        </p:nvSpPr>
        <p:spPr>
          <a:xfrm>
            <a:off x="1469708" y="1811044"/>
            <a:ext cx="991772" cy="3394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样例</a:t>
            </a:r>
          </a:p>
        </p:txBody>
      </p:sp>
      <p:sp>
        <p:nvSpPr>
          <p:cNvPr id="35" name="矩形: 圆角 34">
            <a:extLst>
              <a:ext uri="{FF2B5EF4-FFF2-40B4-BE49-F238E27FC236}">
                <a16:creationId xmlns:a16="http://schemas.microsoft.com/office/drawing/2014/main" id="{DEAE550A-71C6-4988-BB68-73DB91BF646B}"/>
              </a:ext>
            </a:extLst>
          </p:cNvPr>
          <p:cNvSpPr/>
          <p:nvPr/>
        </p:nvSpPr>
        <p:spPr>
          <a:xfrm>
            <a:off x="434190" y="2598435"/>
            <a:ext cx="1107659" cy="339460"/>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rPr>
              <a:t>正样例</a:t>
            </a:r>
          </a:p>
        </p:txBody>
      </p:sp>
      <p:sp>
        <p:nvSpPr>
          <p:cNvPr id="36" name="矩形: 圆角 35">
            <a:extLst>
              <a:ext uri="{FF2B5EF4-FFF2-40B4-BE49-F238E27FC236}">
                <a16:creationId xmlns:a16="http://schemas.microsoft.com/office/drawing/2014/main" id="{20B69A4E-FDF2-4C11-9AE2-AE040C45B813}"/>
              </a:ext>
            </a:extLst>
          </p:cNvPr>
          <p:cNvSpPr/>
          <p:nvPr/>
        </p:nvSpPr>
        <p:spPr>
          <a:xfrm>
            <a:off x="2391539" y="2310706"/>
            <a:ext cx="1394690" cy="33946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C00000"/>
                </a:solidFill>
              </a:rPr>
              <a:t>无标签样例</a:t>
            </a:r>
          </a:p>
        </p:txBody>
      </p:sp>
      <p:sp>
        <p:nvSpPr>
          <p:cNvPr id="38" name="矩形: 圆角 37">
            <a:extLst>
              <a:ext uri="{FF2B5EF4-FFF2-40B4-BE49-F238E27FC236}">
                <a16:creationId xmlns:a16="http://schemas.microsoft.com/office/drawing/2014/main" id="{0BC5AC7F-22C8-43EA-ADFA-2D563B7C1DDC}"/>
              </a:ext>
            </a:extLst>
          </p:cNvPr>
          <p:cNvSpPr/>
          <p:nvPr/>
        </p:nvSpPr>
        <p:spPr>
          <a:xfrm>
            <a:off x="2382160" y="3088559"/>
            <a:ext cx="1442895" cy="4124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可靠负样例</a:t>
            </a:r>
          </a:p>
        </p:txBody>
      </p:sp>
      <p:sp>
        <p:nvSpPr>
          <p:cNvPr id="8" name="菱形 7">
            <a:extLst>
              <a:ext uri="{FF2B5EF4-FFF2-40B4-BE49-F238E27FC236}">
                <a16:creationId xmlns:a16="http://schemas.microsoft.com/office/drawing/2014/main" id="{21171EB2-7B5C-473B-BBA2-43791001FF5A}"/>
              </a:ext>
            </a:extLst>
          </p:cNvPr>
          <p:cNvSpPr/>
          <p:nvPr/>
        </p:nvSpPr>
        <p:spPr>
          <a:xfrm>
            <a:off x="1005313" y="3887379"/>
            <a:ext cx="2044738" cy="108378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训练</a:t>
            </a:r>
            <a:endParaRPr lang="en-US" altLang="zh-CN" dirty="0"/>
          </a:p>
          <a:p>
            <a:pPr algn="ctr"/>
            <a:r>
              <a:rPr lang="zh-CN" altLang="en-US" dirty="0"/>
              <a:t>分类器</a:t>
            </a:r>
          </a:p>
        </p:txBody>
      </p:sp>
      <p:cxnSp>
        <p:nvCxnSpPr>
          <p:cNvPr id="17" name="直接箭头连接符 16">
            <a:extLst>
              <a:ext uri="{FF2B5EF4-FFF2-40B4-BE49-F238E27FC236}">
                <a16:creationId xmlns:a16="http://schemas.microsoft.com/office/drawing/2014/main" id="{9026B094-DE90-40AA-9C3D-1B95CFE9BF10}"/>
              </a:ext>
            </a:extLst>
          </p:cNvPr>
          <p:cNvCxnSpPr>
            <a:stCxn id="36" idx="2"/>
            <a:endCxn id="38" idx="0"/>
          </p:cNvCxnSpPr>
          <p:nvPr/>
        </p:nvCxnSpPr>
        <p:spPr>
          <a:xfrm>
            <a:off x="3088884" y="2650166"/>
            <a:ext cx="14724" cy="4383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FEDBA59-5B86-4F9E-A3CB-870DE53AAF3A}"/>
              </a:ext>
            </a:extLst>
          </p:cNvPr>
          <p:cNvSpPr txBox="1"/>
          <p:nvPr/>
        </p:nvSpPr>
        <p:spPr>
          <a:xfrm>
            <a:off x="2373965" y="2664761"/>
            <a:ext cx="700576" cy="369332"/>
          </a:xfrm>
          <a:prstGeom prst="rect">
            <a:avLst/>
          </a:prstGeom>
          <a:noFill/>
        </p:spPr>
        <p:txBody>
          <a:bodyPr wrap="none" rtlCol="0">
            <a:spAutoFit/>
          </a:bodyPr>
          <a:lstStyle/>
          <a:p>
            <a:r>
              <a:rPr lang="en-US" altLang="zh-CN" dirty="0"/>
              <a:t>step1</a:t>
            </a:r>
            <a:endParaRPr lang="zh-CN" altLang="en-US" dirty="0"/>
          </a:p>
        </p:txBody>
      </p:sp>
      <p:sp>
        <p:nvSpPr>
          <p:cNvPr id="49" name="文本框 48">
            <a:extLst>
              <a:ext uri="{FF2B5EF4-FFF2-40B4-BE49-F238E27FC236}">
                <a16:creationId xmlns:a16="http://schemas.microsoft.com/office/drawing/2014/main" id="{5DBB62F0-186A-4D82-A85C-4617375F500B}"/>
              </a:ext>
            </a:extLst>
          </p:cNvPr>
          <p:cNvSpPr txBox="1"/>
          <p:nvPr/>
        </p:nvSpPr>
        <p:spPr>
          <a:xfrm>
            <a:off x="1469708" y="3368552"/>
            <a:ext cx="700576" cy="369332"/>
          </a:xfrm>
          <a:prstGeom prst="rect">
            <a:avLst/>
          </a:prstGeom>
          <a:noFill/>
        </p:spPr>
        <p:txBody>
          <a:bodyPr wrap="none" rtlCol="0">
            <a:spAutoFit/>
          </a:bodyPr>
          <a:lstStyle/>
          <a:p>
            <a:r>
              <a:rPr lang="en-US" altLang="zh-CN" dirty="0"/>
              <a:t>step2</a:t>
            </a:r>
            <a:endParaRPr lang="zh-CN" altLang="en-US" dirty="0"/>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500"/>
                                        <p:tgtEl>
                                          <p:spTgt spid="38"/>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500"/>
                                        <p:tgtEl>
                                          <p:spTgt spid="4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500"/>
                                        <p:tgtEl>
                                          <p:spTgt spid="49"/>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1+#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2" grpId="0"/>
      <p:bldP spid="6" grpId="0" animBg="1"/>
      <p:bldP spid="35" grpId="0" animBg="1"/>
      <p:bldP spid="36" grpId="0" animBg="1"/>
      <p:bldP spid="38" grpId="0" animBg="1"/>
      <p:bldP spid="8" grpId="0" animBg="1"/>
      <p:bldP spid="19"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结果</a:t>
            </a:r>
          </a:p>
        </p:txBody>
      </p:sp>
      <p:sp>
        <p:nvSpPr>
          <p:cNvPr id="27" name="TextBox 26"/>
          <p:cNvSpPr txBox="1"/>
          <p:nvPr/>
        </p:nvSpPr>
        <p:spPr>
          <a:xfrm>
            <a:off x="1644736" y="156625"/>
            <a:ext cx="1034257"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RESULT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10" name="图片 9">
            <a:extLst>
              <a:ext uri="{FF2B5EF4-FFF2-40B4-BE49-F238E27FC236}">
                <a16:creationId xmlns:a16="http://schemas.microsoft.com/office/drawing/2014/main" id="{3542E442-020A-4D07-994B-3B689DCB1FFB}"/>
              </a:ext>
            </a:extLst>
          </p:cNvPr>
          <p:cNvPicPr/>
          <p:nvPr/>
        </p:nvPicPr>
        <p:blipFill>
          <a:blip r:embed="rId4"/>
          <a:stretch>
            <a:fillRect/>
          </a:stretch>
        </p:blipFill>
        <p:spPr>
          <a:xfrm>
            <a:off x="1068542" y="1069065"/>
            <a:ext cx="4802318" cy="3781178"/>
          </a:xfrm>
          <a:prstGeom prst="rect">
            <a:avLst/>
          </a:prstGeom>
        </p:spPr>
      </p:pic>
      <p:sp>
        <p:nvSpPr>
          <p:cNvPr id="11" name="文本框 10">
            <a:extLst>
              <a:ext uri="{FF2B5EF4-FFF2-40B4-BE49-F238E27FC236}">
                <a16:creationId xmlns:a16="http://schemas.microsoft.com/office/drawing/2014/main" id="{272FBD23-8440-4671-9FE6-7A425577E145}"/>
              </a:ext>
            </a:extLst>
          </p:cNvPr>
          <p:cNvSpPr txBox="1"/>
          <p:nvPr/>
        </p:nvSpPr>
        <p:spPr>
          <a:xfrm>
            <a:off x="738604" y="638226"/>
            <a:ext cx="5593828" cy="369332"/>
          </a:xfrm>
          <a:prstGeom prst="rect">
            <a:avLst/>
          </a:prstGeom>
          <a:noFill/>
        </p:spPr>
        <p:txBody>
          <a:bodyPr wrap="square" rtlCol="0">
            <a:spAutoFit/>
          </a:bodyPr>
          <a:lstStyle/>
          <a:p>
            <a:r>
              <a:rPr lang="zh-CN" altLang="en-US" dirty="0"/>
              <a:t>训练过程中的输出</a:t>
            </a:r>
          </a:p>
        </p:txBody>
      </p:sp>
    </p:spTree>
    <p:custDataLst>
      <p:tags r:id="rId1"/>
    </p:custDataLst>
    <p:extLst>
      <p:ext uri="{BB962C8B-B14F-4D97-AF65-F5344CB8AC3E}">
        <p14:creationId xmlns:p14="http://schemas.microsoft.com/office/powerpoint/2010/main" val="51960830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结果</a:t>
            </a:r>
          </a:p>
        </p:txBody>
      </p:sp>
      <p:sp>
        <p:nvSpPr>
          <p:cNvPr id="27" name="TextBox 26"/>
          <p:cNvSpPr txBox="1"/>
          <p:nvPr/>
        </p:nvSpPr>
        <p:spPr>
          <a:xfrm>
            <a:off x="1644736" y="156625"/>
            <a:ext cx="1034257"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RESULT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
        <p:nvSpPr>
          <p:cNvPr id="12" name="文本框 11">
            <a:extLst>
              <a:ext uri="{FF2B5EF4-FFF2-40B4-BE49-F238E27FC236}">
                <a16:creationId xmlns:a16="http://schemas.microsoft.com/office/drawing/2014/main" id="{EE8EF0B3-C7CD-473B-B552-435F32797C57}"/>
              </a:ext>
            </a:extLst>
          </p:cNvPr>
          <p:cNvSpPr txBox="1"/>
          <p:nvPr/>
        </p:nvSpPr>
        <p:spPr>
          <a:xfrm>
            <a:off x="587151" y="2930351"/>
            <a:ext cx="5593828" cy="1477328"/>
          </a:xfrm>
          <a:prstGeom prst="rect">
            <a:avLst/>
          </a:prstGeom>
          <a:noFill/>
        </p:spPr>
        <p:txBody>
          <a:bodyPr wrap="square" rtlCol="0">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我们发现，如果只使用内部数据，在训练集上的的准确率（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precise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）、召回率（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recall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）和评分都能超过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0.96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，在验证集上的评分能达到</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0.79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，这和我们参赛时的成绩</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0.77</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差不多。</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而如果使用</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外部数据</a:t>
            </a:r>
            <a:r>
              <a:rPr lang="zh-CN" altLang="en-US" kern="100" dirty="0">
                <a:latin typeface="等线" panose="02010600030101010101" pitchFamily="2" charset="-122"/>
                <a:ea typeface="等线" panose="02010600030101010101" pitchFamily="2" charset="-122"/>
                <a:cs typeface="Times New Roman" panose="02020603050405020304" pitchFamily="18" charset="0"/>
              </a:rPr>
              <a:t>，得分能达到</a:t>
            </a:r>
            <a:r>
              <a:rPr lang="en-US" altLang="zh-CN" kern="100" dirty="0">
                <a:latin typeface="等线" panose="02010600030101010101" pitchFamily="2" charset="-122"/>
                <a:ea typeface="等线" panose="02010600030101010101" pitchFamily="2" charset="-122"/>
                <a:cs typeface="Times New Roman" panose="02020603050405020304" pitchFamily="18" charset="0"/>
              </a:rPr>
              <a:t>0.9</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0C983DA3-0019-4563-9517-3387B5FEAA4F}"/>
              </a:ext>
            </a:extLst>
          </p:cNvPr>
          <p:cNvPicPr>
            <a:picLocks noChangeAspect="1"/>
          </p:cNvPicPr>
          <p:nvPr/>
        </p:nvPicPr>
        <p:blipFill>
          <a:blip r:embed="rId4"/>
          <a:stretch>
            <a:fillRect/>
          </a:stretch>
        </p:blipFill>
        <p:spPr>
          <a:xfrm>
            <a:off x="334276" y="1063167"/>
            <a:ext cx="6270849" cy="1447643"/>
          </a:xfrm>
          <a:prstGeom prst="rect">
            <a:avLst/>
          </a:prstGeom>
        </p:spPr>
      </p:pic>
    </p:spTree>
    <p:custDataLst>
      <p:tags r:id="rId1"/>
    </p:custDataLst>
    <p:extLst>
      <p:ext uri="{BB962C8B-B14F-4D97-AF65-F5344CB8AC3E}">
        <p14:creationId xmlns:p14="http://schemas.microsoft.com/office/powerpoint/2010/main" val="8191539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反思</a:t>
            </a:r>
          </a:p>
        </p:txBody>
      </p:sp>
      <p:sp>
        <p:nvSpPr>
          <p:cNvPr id="27" name="TextBox 26"/>
          <p:cNvSpPr txBox="1"/>
          <p:nvPr/>
        </p:nvSpPr>
        <p:spPr>
          <a:xfrm>
            <a:off x="1644736" y="156625"/>
            <a:ext cx="162897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INTROSPECTION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6</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
        <p:nvSpPr>
          <p:cNvPr id="13" name="文本框 12">
            <a:extLst>
              <a:ext uri="{FF2B5EF4-FFF2-40B4-BE49-F238E27FC236}">
                <a16:creationId xmlns:a16="http://schemas.microsoft.com/office/drawing/2014/main" id="{E0203838-2848-4CFB-8BBE-054C6FD70D55}"/>
              </a:ext>
            </a:extLst>
          </p:cNvPr>
          <p:cNvSpPr txBox="1"/>
          <p:nvPr/>
        </p:nvSpPr>
        <p:spPr>
          <a:xfrm>
            <a:off x="504516" y="1897865"/>
            <a:ext cx="5711465" cy="646331"/>
          </a:xfrm>
          <a:prstGeom prst="rect">
            <a:avLst/>
          </a:prstGeom>
          <a:noFill/>
        </p:spPr>
        <p:txBody>
          <a:bodyPr wrap="square">
            <a:spAutoFit/>
          </a:bodyPr>
          <a:lstStyle/>
          <a:p>
            <a:r>
              <a:rPr lang="en-US" altLang="zh-CN" dirty="0"/>
              <a:t>2</a:t>
            </a:r>
            <a:r>
              <a:rPr lang="zh-CN" altLang="en-US" dirty="0"/>
              <a:t>、只做传统的优化远远不够 需要通过改进模型架构来提高性能；</a:t>
            </a:r>
          </a:p>
        </p:txBody>
      </p:sp>
      <p:sp>
        <p:nvSpPr>
          <p:cNvPr id="4" name="文本框 3">
            <a:extLst>
              <a:ext uri="{FF2B5EF4-FFF2-40B4-BE49-F238E27FC236}">
                <a16:creationId xmlns:a16="http://schemas.microsoft.com/office/drawing/2014/main" id="{DCDA4D4D-2424-41E7-A693-D8D4613BAF77}"/>
              </a:ext>
            </a:extLst>
          </p:cNvPr>
          <p:cNvSpPr txBox="1"/>
          <p:nvPr/>
        </p:nvSpPr>
        <p:spPr>
          <a:xfrm>
            <a:off x="504516" y="925706"/>
            <a:ext cx="5593828" cy="646331"/>
          </a:xfrm>
          <a:prstGeom prst="rect">
            <a:avLst/>
          </a:prstGeom>
          <a:noFill/>
        </p:spPr>
        <p:txBody>
          <a:bodyPr wrap="square" rtlCol="0">
            <a:spAutoFit/>
          </a:bodyPr>
          <a:lstStyle/>
          <a:p>
            <a:r>
              <a:rPr lang="en-US" altLang="zh-CN" dirty="0"/>
              <a:t>1</a:t>
            </a:r>
            <a:r>
              <a:rPr lang="zh-CN" altLang="en-US" dirty="0"/>
              <a:t>、数据集影响很大，在赛题允许的情况下应当首先考虑扩展数据集；</a:t>
            </a:r>
          </a:p>
        </p:txBody>
      </p:sp>
      <p:sp>
        <p:nvSpPr>
          <p:cNvPr id="16" name="文本框 15">
            <a:extLst>
              <a:ext uri="{FF2B5EF4-FFF2-40B4-BE49-F238E27FC236}">
                <a16:creationId xmlns:a16="http://schemas.microsoft.com/office/drawing/2014/main" id="{02CCC063-FD37-4B5E-AF96-C79E2882CF8A}"/>
              </a:ext>
            </a:extLst>
          </p:cNvPr>
          <p:cNvSpPr txBox="1"/>
          <p:nvPr/>
        </p:nvSpPr>
        <p:spPr>
          <a:xfrm>
            <a:off x="504516" y="3513197"/>
            <a:ext cx="5657930" cy="923330"/>
          </a:xfrm>
          <a:prstGeom prst="rect">
            <a:avLst/>
          </a:prstGeom>
          <a:noFill/>
        </p:spPr>
        <p:txBody>
          <a:bodyPr wrap="square">
            <a:spAutoFit/>
          </a:bodyPr>
          <a:lstStyle/>
          <a:p>
            <a:r>
              <a:rPr lang="en-US" altLang="zh-CN" dirty="0"/>
              <a:t>4</a:t>
            </a:r>
            <a:r>
              <a:rPr lang="zh-CN" altLang="en-US" dirty="0"/>
              <a:t>、比赛和科研的侧重点不同，比赛更重视模型的落地效果与具体实现，而科研侧重于底层的理论优势与创新；比赛可以‘大力出奇迹’。</a:t>
            </a:r>
          </a:p>
        </p:txBody>
      </p:sp>
      <p:sp>
        <p:nvSpPr>
          <p:cNvPr id="14" name="文本框 13">
            <a:extLst>
              <a:ext uri="{FF2B5EF4-FFF2-40B4-BE49-F238E27FC236}">
                <a16:creationId xmlns:a16="http://schemas.microsoft.com/office/drawing/2014/main" id="{1D3AF9D9-5574-4CAE-A935-F85B87AF5119}"/>
              </a:ext>
            </a:extLst>
          </p:cNvPr>
          <p:cNvSpPr txBox="1"/>
          <p:nvPr/>
        </p:nvSpPr>
        <p:spPr>
          <a:xfrm>
            <a:off x="504516" y="2818037"/>
            <a:ext cx="5711465" cy="369332"/>
          </a:xfrm>
          <a:prstGeom prst="rect">
            <a:avLst/>
          </a:prstGeom>
          <a:noFill/>
        </p:spPr>
        <p:txBody>
          <a:bodyPr wrap="square">
            <a:spAutoFit/>
          </a:bodyPr>
          <a:lstStyle/>
          <a:p>
            <a:r>
              <a:rPr lang="en-US" altLang="zh-CN" dirty="0"/>
              <a:t>3</a:t>
            </a:r>
            <a:r>
              <a:rPr lang="zh-CN" altLang="en-US" dirty="0"/>
              <a:t>、超参数的选择与调参策略的重要性；</a:t>
            </a:r>
          </a:p>
        </p:txBody>
      </p: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72256" y="132725"/>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596801" y="1643163"/>
            <a:ext cx="3262893" cy="3531736"/>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Chinese NER Using Lattice </a:t>
            </a:r>
            <a:r>
              <a:rPr lang="en-US" altLang="zh-CN" sz="1050" dirty="0" err="1">
                <a:solidFill>
                  <a:schemeClr val="tx1">
                    <a:lumMod val="65000"/>
                    <a:lumOff val="35000"/>
                  </a:schemeClr>
                </a:solidFill>
              </a:rPr>
              <a:t>LSTM:https</a:t>
            </a:r>
            <a:r>
              <a:rPr lang="en-US" altLang="zh-CN" sz="1050" dirty="0">
                <a:solidFill>
                  <a:schemeClr val="tx1">
                    <a:lumMod val="65000"/>
                    <a:lumOff val="35000"/>
                  </a:schemeClr>
                </a:solidFill>
              </a:rPr>
              <a:t>://arxiv.org/pdf/1805.02023.pdf</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Adversarial Training Methods for Semi-Supervised Text Classification - </a:t>
            </a:r>
            <a:r>
              <a:rPr lang="en-US" altLang="zh-CN" sz="1050" dirty="0" err="1">
                <a:solidFill>
                  <a:schemeClr val="tx1">
                    <a:lumMod val="65000"/>
                    <a:lumOff val="35000"/>
                  </a:schemeClr>
                </a:solidFill>
              </a:rPr>
              <a:t>Takeru</a:t>
            </a:r>
            <a:r>
              <a:rPr lang="en-US" altLang="zh-CN" sz="1050" dirty="0">
                <a:solidFill>
                  <a:schemeClr val="tx1">
                    <a:lumMod val="65000"/>
                    <a:lumOff val="35000"/>
                  </a:schemeClr>
                </a:solidFill>
              </a:rPr>
              <a:t> </a:t>
            </a:r>
            <a:r>
              <a:rPr lang="en-US" altLang="zh-CN" sz="1050" dirty="0" err="1">
                <a:solidFill>
                  <a:schemeClr val="tx1">
                    <a:lumMod val="65000"/>
                    <a:lumOff val="35000"/>
                  </a:schemeClr>
                </a:solidFill>
              </a:rPr>
              <a:t>Miyato</a:t>
            </a:r>
            <a:r>
              <a:rPr lang="en-US" altLang="zh-CN" sz="1050" dirty="0">
                <a:solidFill>
                  <a:schemeClr val="tx1">
                    <a:lumMod val="65000"/>
                    <a:lumOff val="35000"/>
                  </a:schemeClr>
                </a:solidFill>
              </a:rPr>
              <a:t> (ICLR’17)</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RoBERTa</a:t>
            </a:r>
            <a:r>
              <a:rPr lang="en-US" altLang="zh-CN" sz="1050" dirty="0">
                <a:solidFill>
                  <a:schemeClr val="tx1">
                    <a:lumMod val="65000"/>
                    <a:lumOff val="35000"/>
                  </a:schemeClr>
                </a:solidFill>
              </a:rPr>
              <a:t>: A Robustly Optimized BERT Pretraining </a:t>
            </a:r>
            <a:r>
              <a:rPr lang="en-US" altLang="zh-CN" sz="1050" dirty="0" err="1">
                <a:solidFill>
                  <a:schemeClr val="tx1">
                    <a:lumMod val="65000"/>
                    <a:lumOff val="35000"/>
                  </a:schemeClr>
                </a:solidFill>
              </a:rPr>
              <a:t>Approacht</a:t>
            </a:r>
            <a:r>
              <a:rPr lang="en-US" altLang="zh-CN" sz="1050" dirty="0">
                <a:solidFill>
                  <a:schemeClr val="tx1">
                    <a:lumMod val="65000"/>
                    <a:lumOff val="35000"/>
                  </a:schemeClr>
                </a:solidFill>
              </a:rPr>
              <a:t> – Facebook</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SWA: Averaging Weights Leads to Wider Optima and Better Generalization (UAI’18)</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606"/>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TotalTime>
  <Words>1423</Words>
  <Application>Microsoft Office PowerPoint</Application>
  <PresentationFormat>自定义</PresentationFormat>
  <Paragraphs>302</Paragraphs>
  <Slides>20</Slides>
  <Notes>20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20</vt:i4>
      </vt:variant>
    </vt:vector>
  </HeadingPairs>
  <TitlesOfParts>
    <vt:vector size="35" baseType="lpstr">
      <vt:lpstr>华文行楷</vt:lpstr>
      <vt:lpstr>Arial Narrow</vt:lpstr>
      <vt:lpstr>Arial</vt:lpstr>
      <vt:lpstr>幼圆</vt:lpstr>
      <vt:lpstr>华文琥珀</vt:lpstr>
      <vt:lpstr>Calibri</vt:lpstr>
      <vt:lpstr>楷体</vt:lpstr>
      <vt:lpstr>Consolas</vt:lpstr>
      <vt:lpstr>Segoe UI Black</vt:lpstr>
      <vt:lpstr>等线</vt:lpstr>
      <vt:lpstr>Earth</vt:lpstr>
      <vt:lpstr>Watford DB</vt:lpstr>
      <vt:lpstr>黑体</vt:lpstr>
      <vt:lpstr>Century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开 聚实</cp:lastModifiedBy>
  <cp:revision>146</cp:revision>
  <dcterms:created xsi:type="dcterms:W3CDTF">2015-01-23T04:02:45Z</dcterms:created>
  <dcterms:modified xsi:type="dcterms:W3CDTF">2020-12-23T06:37:50Z</dcterms:modified>
</cp:coreProperties>
</file>